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312" r:id="rId4"/>
    <p:sldId id="259" r:id="rId5"/>
    <p:sldId id="313" r:id="rId6"/>
    <p:sldId id="314" r:id="rId7"/>
    <p:sldId id="315" r:id="rId8"/>
    <p:sldId id="258" r:id="rId9"/>
    <p:sldId id="316" r:id="rId10"/>
    <p:sldId id="260" r:id="rId11"/>
    <p:sldId id="317" r:id="rId12"/>
    <p:sldId id="318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Raleway Thin" panose="020B0604020202020204" charset="0"/>
      <p:regular r:id="rId19"/>
      <p:bold r:id="rId20"/>
      <p:italic r:id="rId21"/>
      <p:boldItalic r:id="rId22"/>
    </p:embeddedFont>
    <p:embeddedFont>
      <p:font typeface="Righteous" panose="020B0604020202020204" charset="0"/>
      <p:regular r:id="rId23"/>
    </p:embeddedFont>
    <p:embeddedFont>
      <p:font typeface="Ubuntu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4D38C8-CA4C-44F4-9C68-D226AA8C347B}">
  <a:tblStyle styleId="{604D38C8-CA4C-44F4-9C68-D226AA8C3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43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6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2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e2004fe6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e2004fe6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64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9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6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4e680a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4e680a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4e680a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4e680a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4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71925" y="1459225"/>
            <a:ext cx="5925600" cy="17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21625" y="3101963"/>
            <a:ext cx="44262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00825" y="1600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15250" y="309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465675" y="4438100"/>
            <a:ext cx="597400" cy="593700"/>
          </a:xfrm>
          <a:custGeom>
            <a:avLst/>
            <a:gdLst/>
            <a:ahLst/>
            <a:cxnLst/>
            <a:rect l="l" t="t" r="r" b="b"/>
            <a:pathLst>
              <a:path w="23896" h="23748" fill="none" extrusionOk="0">
                <a:moveTo>
                  <a:pt x="1" y="11830"/>
                </a:moveTo>
                <a:lnTo>
                  <a:pt x="11948" y="1"/>
                </a:lnTo>
                <a:lnTo>
                  <a:pt x="23895" y="11919"/>
                </a:lnTo>
                <a:lnTo>
                  <a:pt x="17863" y="17804"/>
                </a:lnTo>
                <a:lnTo>
                  <a:pt x="11889" y="11800"/>
                </a:lnTo>
                <a:lnTo>
                  <a:pt x="1" y="2374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17800" y="2162525"/>
            <a:ext cx="2232725" cy="2783525"/>
          </a:xfrm>
          <a:custGeom>
            <a:avLst/>
            <a:gdLst/>
            <a:ahLst/>
            <a:cxnLst/>
            <a:rect l="l" t="t" r="r" b="b"/>
            <a:pathLst>
              <a:path w="89309" h="111341" fill="none" extrusionOk="0">
                <a:moveTo>
                  <a:pt x="89309" y="11888"/>
                </a:moveTo>
                <a:lnTo>
                  <a:pt x="53644" y="47523"/>
                </a:lnTo>
                <a:lnTo>
                  <a:pt x="47641" y="41668"/>
                </a:lnTo>
                <a:lnTo>
                  <a:pt x="71447" y="17832"/>
                </a:lnTo>
                <a:lnTo>
                  <a:pt x="53526" y="0"/>
                </a:lnTo>
                <a:lnTo>
                  <a:pt x="47523" y="5915"/>
                </a:lnTo>
                <a:lnTo>
                  <a:pt x="59529" y="17832"/>
                </a:lnTo>
                <a:lnTo>
                  <a:pt x="0" y="77362"/>
                </a:lnTo>
                <a:lnTo>
                  <a:pt x="34067" y="11134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05125" y="394795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11300" y="3649275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44980" y="50776"/>
                </a:moveTo>
                <a:lnTo>
                  <a:pt x="12066" y="17892"/>
                </a:lnTo>
                <a:lnTo>
                  <a:pt x="23984" y="6003"/>
                </a:lnTo>
                <a:lnTo>
                  <a:pt x="18010" y="0"/>
                </a:lnTo>
                <a:lnTo>
                  <a:pt x="0" y="17744"/>
                </a:lnTo>
                <a:lnTo>
                  <a:pt x="34009" y="5187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353150" y="3054125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610125" y="335057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53150" y="16150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53300" y="275692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57425" y="7219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460800" y="4239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315150" y="3093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609400" y="3093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1770600" y="1600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2375350" y="309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2132850" y="4438100"/>
            <a:ext cx="597400" cy="593700"/>
          </a:xfrm>
          <a:custGeom>
            <a:avLst/>
            <a:gdLst/>
            <a:ahLst/>
            <a:cxnLst/>
            <a:rect l="l" t="t" r="r" b="b"/>
            <a:pathLst>
              <a:path w="23896" h="23748" fill="none" extrusionOk="0">
                <a:moveTo>
                  <a:pt x="1" y="11830"/>
                </a:moveTo>
                <a:lnTo>
                  <a:pt x="11948" y="1"/>
                </a:lnTo>
                <a:lnTo>
                  <a:pt x="23895" y="11919"/>
                </a:lnTo>
                <a:lnTo>
                  <a:pt x="17863" y="17804"/>
                </a:lnTo>
                <a:lnTo>
                  <a:pt x="11889" y="11800"/>
                </a:lnTo>
                <a:lnTo>
                  <a:pt x="1" y="2374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flipH="1">
            <a:off x="245400" y="2162525"/>
            <a:ext cx="2232725" cy="2783525"/>
          </a:xfrm>
          <a:custGeom>
            <a:avLst/>
            <a:gdLst/>
            <a:ahLst/>
            <a:cxnLst/>
            <a:rect l="l" t="t" r="r" b="b"/>
            <a:pathLst>
              <a:path w="89309" h="111341" fill="none" extrusionOk="0">
                <a:moveTo>
                  <a:pt x="89309" y="11888"/>
                </a:moveTo>
                <a:lnTo>
                  <a:pt x="53644" y="47523"/>
                </a:lnTo>
                <a:lnTo>
                  <a:pt x="47641" y="41668"/>
                </a:lnTo>
                <a:lnTo>
                  <a:pt x="71447" y="17832"/>
                </a:lnTo>
                <a:lnTo>
                  <a:pt x="53526" y="0"/>
                </a:lnTo>
                <a:lnTo>
                  <a:pt x="47523" y="5915"/>
                </a:lnTo>
                <a:lnTo>
                  <a:pt x="59529" y="17832"/>
                </a:lnTo>
                <a:lnTo>
                  <a:pt x="0" y="77362"/>
                </a:lnTo>
                <a:lnTo>
                  <a:pt x="34067" y="11134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flipH="1">
            <a:off x="245400" y="394795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flipH="1">
            <a:off x="1060125" y="3649275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44980" y="50776"/>
                </a:moveTo>
                <a:lnTo>
                  <a:pt x="12066" y="17892"/>
                </a:lnTo>
                <a:lnTo>
                  <a:pt x="23984" y="6003"/>
                </a:lnTo>
                <a:lnTo>
                  <a:pt x="18010" y="0"/>
                </a:lnTo>
                <a:lnTo>
                  <a:pt x="0" y="17744"/>
                </a:lnTo>
                <a:lnTo>
                  <a:pt x="34009" y="5187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flipH="1">
            <a:off x="246125" y="3054125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flipH="1">
            <a:off x="245400" y="335057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flipH="1">
            <a:off x="245400" y="16150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flipH="1">
            <a:off x="246125" y="275692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flipH="1">
            <a:off x="246125" y="7219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flipH="1">
            <a:off x="246125" y="4239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gradFill>
            <a:gsLst>
              <a:gs pos="0">
                <a:srgbClr val="FF449B"/>
              </a:gs>
              <a:gs pos="100000">
                <a:srgbClr val="BA075A"/>
              </a:gs>
            </a:gsLst>
            <a:lin ang="5400012" scaled="0"/>
          </a:gradFill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flipH="1">
            <a:off x="990625" y="3093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431700" y="3093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/>
          <p:nvPr/>
        </p:nvSpPr>
        <p:spPr>
          <a:xfrm flipH="1">
            <a:off x="8170885" y="88075"/>
            <a:ext cx="886290" cy="846189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flipH="1">
            <a:off x="7413091" y="88075"/>
            <a:ext cx="953351" cy="1099406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flipH="1">
            <a:off x="6630689" y="88075"/>
            <a:ext cx="969035" cy="846825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flipH="1">
            <a:off x="8550720" y="934890"/>
            <a:ext cx="505840" cy="756556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 flipH="1">
            <a:off x="7920784" y="681649"/>
            <a:ext cx="1136391" cy="759078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flipH="1">
            <a:off x="7260608" y="88075"/>
            <a:ext cx="597975" cy="595474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flipH="1">
            <a:off x="6882652" y="88075"/>
            <a:ext cx="468855" cy="467604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2549425" y="1756738"/>
            <a:ext cx="40452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2299500" y="28323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137125" y="142700"/>
            <a:ext cx="2232725" cy="2783550"/>
          </a:xfrm>
          <a:custGeom>
            <a:avLst/>
            <a:gdLst/>
            <a:ahLst/>
            <a:cxnLst/>
            <a:rect l="l" t="t" r="r" b="b"/>
            <a:pathLst>
              <a:path w="89309" h="111342" fill="none" extrusionOk="0">
                <a:moveTo>
                  <a:pt x="0" y="99453"/>
                </a:moveTo>
                <a:lnTo>
                  <a:pt x="35665" y="63818"/>
                </a:lnTo>
                <a:lnTo>
                  <a:pt x="41668" y="69674"/>
                </a:lnTo>
                <a:lnTo>
                  <a:pt x="17862" y="93479"/>
                </a:lnTo>
                <a:lnTo>
                  <a:pt x="35783" y="111341"/>
                </a:lnTo>
                <a:lnTo>
                  <a:pt x="41786" y="105427"/>
                </a:lnTo>
                <a:lnTo>
                  <a:pt x="29780" y="93479"/>
                </a:lnTo>
                <a:lnTo>
                  <a:pt x="89309" y="33980"/>
                </a:lnTo>
                <a:lnTo>
                  <a:pt x="5524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37125" y="14270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951850" y="14270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2119200" y="142700"/>
            <a:ext cx="1143000" cy="998850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137850" y="1141525"/>
            <a:ext cx="596650" cy="892375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37125" y="84282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1813875" y="142700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137125" y="2927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0" y="11859"/>
                </a:moveTo>
                <a:lnTo>
                  <a:pt x="11948" y="0"/>
                </a:lnTo>
                <a:lnTo>
                  <a:pt x="23895" y="11947"/>
                </a:lnTo>
                <a:lnTo>
                  <a:pt x="17862" y="17803"/>
                </a:lnTo>
                <a:lnTo>
                  <a:pt x="11888" y="11800"/>
                </a:lnTo>
                <a:lnTo>
                  <a:pt x="0" y="23776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137850" y="2033875"/>
            <a:ext cx="296500" cy="297950"/>
          </a:xfrm>
          <a:custGeom>
            <a:avLst/>
            <a:gdLst/>
            <a:ahLst/>
            <a:cxnLst/>
            <a:rect l="l" t="t" r="r" b="b"/>
            <a:pathLst>
              <a:path w="11860" h="11918" fill="none" extrusionOk="0">
                <a:moveTo>
                  <a:pt x="11859" y="0"/>
                </a:moveTo>
                <a:lnTo>
                  <a:pt x="1" y="1191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2411975" y="142700"/>
            <a:ext cx="553025" cy="551550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137850" y="3372750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1" y="17892"/>
                </a:moveTo>
                <a:lnTo>
                  <a:pt x="11919" y="6004"/>
                </a:lnTo>
                <a:lnTo>
                  <a:pt x="17863" y="11948"/>
                </a:lnTo>
                <a:lnTo>
                  <a:pt x="29751" y="1"/>
                </a:lnTo>
                <a:lnTo>
                  <a:pt x="35695" y="5974"/>
                </a:lnTo>
                <a:lnTo>
                  <a:pt x="1" y="41698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rot="10800000">
            <a:off x="6824450" y="2243575"/>
            <a:ext cx="2232725" cy="2783550"/>
          </a:xfrm>
          <a:custGeom>
            <a:avLst/>
            <a:gdLst/>
            <a:ahLst/>
            <a:cxnLst/>
            <a:rect l="l" t="t" r="r" b="b"/>
            <a:pathLst>
              <a:path w="89309" h="111342" fill="none" extrusionOk="0">
                <a:moveTo>
                  <a:pt x="0" y="99453"/>
                </a:moveTo>
                <a:lnTo>
                  <a:pt x="35665" y="63818"/>
                </a:lnTo>
                <a:lnTo>
                  <a:pt x="41668" y="69674"/>
                </a:lnTo>
                <a:lnTo>
                  <a:pt x="17862" y="93479"/>
                </a:lnTo>
                <a:lnTo>
                  <a:pt x="35783" y="111341"/>
                </a:lnTo>
                <a:lnTo>
                  <a:pt x="41786" y="105427"/>
                </a:lnTo>
                <a:lnTo>
                  <a:pt x="29780" y="93479"/>
                </a:lnTo>
                <a:lnTo>
                  <a:pt x="89309" y="33980"/>
                </a:lnTo>
                <a:lnTo>
                  <a:pt x="5524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10800000">
            <a:off x="8011775" y="4029025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 rot="10800000">
            <a:off x="7117950" y="37303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 rot="10800000">
            <a:off x="5932100" y="4028275"/>
            <a:ext cx="1143000" cy="998850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 rot="10800000">
            <a:off x="8459800" y="3135925"/>
            <a:ext cx="596650" cy="892375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 rot="10800000">
            <a:off x="7716775" y="3431650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10800000">
            <a:off x="6675100" y="4324750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10800000">
            <a:off x="8459800" y="1647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0" y="11859"/>
                </a:moveTo>
                <a:lnTo>
                  <a:pt x="11948" y="0"/>
                </a:lnTo>
                <a:lnTo>
                  <a:pt x="23895" y="11947"/>
                </a:lnTo>
                <a:lnTo>
                  <a:pt x="17862" y="17803"/>
                </a:lnTo>
                <a:lnTo>
                  <a:pt x="11888" y="11800"/>
                </a:lnTo>
                <a:lnTo>
                  <a:pt x="0" y="23776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10800000">
            <a:off x="8759950" y="2838000"/>
            <a:ext cx="296500" cy="297950"/>
          </a:xfrm>
          <a:custGeom>
            <a:avLst/>
            <a:gdLst/>
            <a:ahLst/>
            <a:cxnLst/>
            <a:rect l="l" t="t" r="r" b="b"/>
            <a:pathLst>
              <a:path w="11860" h="11918" fill="none" extrusionOk="0">
                <a:moveTo>
                  <a:pt x="11859" y="0"/>
                </a:moveTo>
                <a:lnTo>
                  <a:pt x="1" y="1191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10800000">
            <a:off x="6229300" y="4475575"/>
            <a:ext cx="553025" cy="551550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10800000">
            <a:off x="8164075" y="7546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1" y="17892"/>
                </a:moveTo>
                <a:lnTo>
                  <a:pt x="11919" y="6004"/>
                </a:lnTo>
                <a:lnTo>
                  <a:pt x="17863" y="11948"/>
                </a:lnTo>
                <a:lnTo>
                  <a:pt x="29751" y="1"/>
                </a:lnTo>
                <a:lnTo>
                  <a:pt x="35695" y="5974"/>
                </a:lnTo>
                <a:lnTo>
                  <a:pt x="1" y="41698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1"/>
          </p:nvPr>
        </p:nvSpPr>
        <p:spPr>
          <a:xfrm>
            <a:off x="4856738" y="2000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2"/>
          </p:nvPr>
        </p:nvSpPr>
        <p:spPr>
          <a:xfrm>
            <a:off x="4856738" y="2263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3"/>
          </p:nvPr>
        </p:nvSpPr>
        <p:spPr>
          <a:xfrm>
            <a:off x="1801163" y="2000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4"/>
          </p:nvPr>
        </p:nvSpPr>
        <p:spPr>
          <a:xfrm>
            <a:off x="1801213" y="2263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5"/>
          </p:nvPr>
        </p:nvSpPr>
        <p:spPr>
          <a:xfrm>
            <a:off x="4856738" y="3861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6"/>
          </p:nvPr>
        </p:nvSpPr>
        <p:spPr>
          <a:xfrm>
            <a:off x="4856738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7"/>
          </p:nvPr>
        </p:nvSpPr>
        <p:spPr>
          <a:xfrm>
            <a:off x="1801163" y="3861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8"/>
          </p:nvPr>
        </p:nvSpPr>
        <p:spPr>
          <a:xfrm>
            <a:off x="1801213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 hasCustomPrompt="1"/>
          </p:nvPr>
        </p:nvSpPr>
        <p:spPr>
          <a:xfrm>
            <a:off x="2524663" y="13312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0188" y="13312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2524663" y="31903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 hasCustomPrompt="1"/>
          </p:nvPr>
        </p:nvSpPr>
        <p:spPr>
          <a:xfrm>
            <a:off x="5580188" y="31903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/>
          <p:nvPr/>
        </p:nvSpPr>
        <p:spPr>
          <a:xfrm rot="10800000">
            <a:off x="213775" y="2176975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rot="10800000">
            <a:off x="214500" y="3175800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 rot="10800000">
            <a:off x="213775" y="2877100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 rot="10800000">
            <a:off x="214500" y="406887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10592204">
            <a:off x="385052" y="3772447"/>
            <a:ext cx="766667" cy="704314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99075" y="39195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 rot="5400000">
            <a:off x="546938" y="1518950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275750" y="181687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 rot="-207796">
            <a:off x="156669" y="1217289"/>
            <a:ext cx="766667" cy="704314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2383088" y="2958300"/>
            <a:ext cx="4377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ubTitle" idx="1"/>
          </p:nvPr>
        </p:nvSpPr>
        <p:spPr>
          <a:xfrm>
            <a:off x="1842938" y="1687500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6386825" y="953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/>
          <p:nvPr/>
        </p:nvSpPr>
        <p:spPr>
          <a:xfrm>
            <a:off x="6201250" y="2446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8439150" y="15503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"/>
          <p:cNvSpPr/>
          <p:nvPr/>
        </p:nvSpPr>
        <p:spPr>
          <a:xfrm>
            <a:off x="8143425" y="6572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7546800" y="3592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7401150" y="2446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7695400" y="2446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 rot="10800000">
            <a:off x="1613200" y="375830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10800000">
            <a:off x="2217950" y="4203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88000" y="3005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 rot="10800000">
            <a:off x="88725" y="3450750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 rot="10800000">
            <a:off x="88725" y="3450750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 rot="10800000">
            <a:off x="833225" y="404662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 rot="10800000">
            <a:off x="274300" y="4343850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3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8064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yset.com/?utm_source=slidesgo_template&amp;utm_medium=referral-link&amp;utm_campaign=slidesgo_contents_of_this_template&amp;utm_term=stories_by_freepik&amp;utm_content=stories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 txBox="1">
            <a:spLocks noGrp="1"/>
          </p:cNvSpPr>
          <p:nvPr>
            <p:ph type="ctrTitle"/>
          </p:nvPr>
        </p:nvSpPr>
        <p:spPr>
          <a:xfrm>
            <a:off x="1304194" y="1336709"/>
            <a:ext cx="6461062" cy="2901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strategy using autoencoders &amp; SfM reconstruction</a:t>
            </a:r>
            <a:br>
              <a:rPr lang="en"/>
            </a:br>
            <a:r>
              <a:rPr lang="en"/>
              <a:t>Project B.2</a:t>
            </a:r>
            <a:endParaRPr/>
          </a:p>
        </p:txBody>
      </p:sp>
      <p:sp>
        <p:nvSpPr>
          <p:cNvPr id="586" name="Google Shape;586;p34"/>
          <p:cNvSpPr txBox="1">
            <a:spLocks noGrp="1"/>
          </p:cNvSpPr>
          <p:nvPr>
            <p:ph type="subTitle" idx="1"/>
          </p:nvPr>
        </p:nvSpPr>
        <p:spPr>
          <a:xfrm>
            <a:off x="2321625" y="4337832"/>
            <a:ext cx="44262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University of Padova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86;p34">
            <a:extLst>
              <a:ext uri="{FF2B5EF4-FFF2-40B4-BE49-F238E27FC236}">
                <a16:creationId xmlns:a16="http://schemas.microsoft.com/office/drawing/2014/main" id="{BC25A774-48FA-4007-95EB-1C3CFB1392CD}"/>
              </a:ext>
            </a:extLst>
          </p:cNvPr>
          <p:cNvSpPr txBox="1">
            <a:spLocks/>
          </p:cNvSpPr>
          <p:nvPr/>
        </p:nvSpPr>
        <p:spPr>
          <a:xfrm>
            <a:off x="2321625" y="135731"/>
            <a:ext cx="4426200" cy="132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3D augmented reality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a.a. 2020/21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De Toni Alberto - 1236657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Nicola Casagrande - 1242363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endParaRPr lang="en-US"/>
          </a:p>
          <a:p>
            <a:pPr marL="0" indent="0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532516" y="447329"/>
            <a:ext cx="2791255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STATS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D0774A-5FEF-4F37-967C-9771DB05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301654"/>
            <a:ext cx="6908800" cy="2830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532516" y="447329"/>
            <a:ext cx="2791255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STATS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4BE289-64E1-404A-92E1-1A5A96FF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1107269"/>
            <a:ext cx="7097486" cy="33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1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1469480"/>
            <a:ext cx="8064000" cy="2572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US" sz="1600"/>
              <a:t>This strategy is a </a:t>
            </a:r>
            <a:r>
              <a:rPr lang="en-US" sz="1600" b="1"/>
              <a:t>lossy</a:t>
            </a:r>
            <a:r>
              <a:rPr lang="en-US" sz="1600"/>
              <a:t> compression.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It can be useful in environments where the </a:t>
            </a:r>
            <a:r>
              <a:rPr lang="en-US" sz="1600" b="1"/>
              <a:t>quality</a:t>
            </a:r>
            <a:r>
              <a:rPr lang="en-US" sz="1600"/>
              <a:t> of reconstruction is </a:t>
            </a:r>
            <a:r>
              <a:rPr lang="en-US" sz="1600" b="1"/>
              <a:t>not important</a:t>
            </a:r>
            <a:r>
              <a:rPr lang="en-US" sz="1600"/>
              <a:t>, for example in object detection.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The </a:t>
            </a:r>
            <a:r>
              <a:rPr lang="en-US" sz="1600" b="1"/>
              <a:t>edges</a:t>
            </a:r>
            <a:r>
              <a:rPr lang="en-US" sz="1600"/>
              <a:t> of the objects are mostly </a:t>
            </a:r>
            <a:r>
              <a:rPr lang="en-US" sz="1600" b="1"/>
              <a:t>preserved</a:t>
            </a:r>
            <a:r>
              <a:rPr lang="en-US" sz="1600"/>
              <a:t> while straight planes are “thinned out”, i.e. represented with less points.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Other few matches can be found in </a:t>
            </a:r>
            <a:r>
              <a:rPr lang="en-US" sz="1600" b="1"/>
              <a:t>randomic</a:t>
            </a:r>
            <a:r>
              <a:rPr lang="en-US" sz="1600"/>
              <a:t> places.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71510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457200" lvl="0" indent="-273050" algn="l" rtl="0">
              <a:spcBef>
                <a:spcPts val="160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A slide structure based on a multi-purpose presentation for education,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Slidesgo Schoo</a:t>
            </a:r>
            <a:r>
              <a:rPr lang="en">
                <a:uFill>
                  <a:noFill/>
                </a:uFill>
                <a:hlinkClick r:id="rId4"/>
              </a:rPr>
              <a:t>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An assortment of pictures and illustrations that are suitable for use in the presentation can be found in the two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lternative resources</a:t>
            </a:r>
            <a:r>
              <a:rPr lang="en"/>
              <a:t>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slides</a:t>
            </a:r>
            <a:r>
              <a:rPr lang="en"/>
              <a:t>.</a:t>
            </a:r>
            <a:endParaRPr/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resources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Instructions for use</a:t>
            </a:r>
            <a:r>
              <a:rPr lang="en"/>
              <a:t>.</a:t>
            </a:r>
            <a:endParaRPr/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Final slides with: </a:t>
            </a:r>
            <a:endParaRPr/>
          </a:p>
          <a:p>
            <a:pPr marL="9144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A selection of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illustrations</a:t>
            </a:r>
            <a:r>
              <a:rPr lang="en"/>
              <a:t>. You can also customize and animate them as you wish with the online editor. Visit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Storyset by Freepik</a:t>
            </a:r>
            <a:r>
              <a:rPr lang="en"/>
              <a:t> to find more. </a:t>
            </a:r>
            <a:endParaRPr/>
          </a:p>
          <a:p>
            <a:pPr marL="9144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273050" algn="l" rtl="0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/>
              <a:t>Sets of </a:t>
            </a:r>
            <a:r>
              <a:rPr lang="en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2383088" y="700088"/>
            <a:ext cx="4377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1"/>
          </p:nvPr>
        </p:nvSpPr>
        <p:spPr>
          <a:xfrm>
            <a:off x="1214513" y="1250380"/>
            <a:ext cx="6715050" cy="3193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Design a compression strategy for local SURF descriptors using autoencoders. Training data can be generated using the images of dataset Portello and Castle. Testing must be done on dataset FountainP-11 and Tiso. The reconstructed descriptors (only for the test set) are used to perform a SfM reconstruction using COLMAP (using the two test dataset).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Programming languages: MATLAB/Python/C++.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24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title"/>
          </p:nvPr>
        </p:nvSpPr>
        <p:spPr>
          <a:xfrm>
            <a:off x="540000" y="348106"/>
            <a:ext cx="1767771" cy="72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Data</a:t>
            </a:r>
            <a:endParaRPr sz="5400"/>
          </a:p>
        </p:txBody>
      </p:sp>
      <p:sp>
        <p:nvSpPr>
          <p:cNvPr id="615" name="Google Shape;615;p37"/>
          <p:cNvSpPr txBox="1">
            <a:spLocks noGrp="1"/>
          </p:cNvSpPr>
          <p:nvPr>
            <p:ph type="body" idx="1"/>
          </p:nvPr>
        </p:nvSpPr>
        <p:spPr>
          <a:xfrm>
            <a:off x="540000" y="1072645"/>
            <a:ext cx="6412343" cy="39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 were pictures of four architectural elements taken from different perspectives.</a:t>
            </a:r>
            <a:endParaRPr/>
          </a:p>
        </p:txBody>
      </p:sp>
      <p:pic>
        <p:nvPicPr>
          <p:cNvPr id="3" name="Immagine 2" descr="Immagine che contiene edificio, esterni, pietra&#10;&#10;Descrizione generata automaticamente">
            <a:extLst>
              <a:ext uri="{FF2B5EF4-FFF2-40B4-BE49-F238E27FC236}">
                <a16:creationId xmlns:a16="http://schemas.microsoft.com/office/drawing/2014/main" id="{06728F7F-97CA-4AEE-A26D-9CBB22DD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9" y="1480054"/>
            <a:ext cx="2438399" cy="16255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787380-C5B1-4220-9BE3-F534A6EB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480053"/>
            <a:ext cx="2444901" cy="1625599"/>
          </a:xfrm>
          <a:prstGeom prst="rect">
            <a:avLst/>
          </a:prstGeom>
        </p:spPr>
      </p:pic>
      <p:pic>
        <p:nvPicPr>
          <p:cNvPr id="7" name="Immagine 6" descr="Immagine che contiene cielo, esterni, edificio, strada&#10;&#10;Descrizione generata automaticamente">
            <a:extLst>
              <a:ext uri="{FF2B5EF4-FFF2-40B4-BE49-F238E27FC236}">
                <a16:creationId xmlns:a16="http://schemas.microsoft.com/office/drawing/2014/main" id="{99E4ED9F-D378-4044-A67E-9BBA7E9B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657" y="3195463"/>
            <a:ext cx="2444901" cy="1629934"/>
          </a:xfrm>
          <a:prstGeom prst="rect">
            <a:avLst/>
          </a:prstGeom>
        </p:spPr>
      </p:pic>
      <p:pic>
        <p:nvPicPr>
          <p:cNvPr id="9" name="Immagine 8" descr="Immagine che contiene esterni, cielo, edificio, vecchio&#10;&#10;Descrizione generata automaticamente">
            <a:extLst>
              <a:ext uri="{FF2B5EF4-FFF2-40B4-BE49-F238E27FC236}">
                <a16:creationId xmlns:a16="http://schemas.microsoft.com/office/drawing/2014/main" id="{DFD9868F-4507-442C-B1CE-C80DC0937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67" y="3195463"/>
            <a:ext cx="2450885" cy="1629934"/>
          </a:xfrm>
          <a:prstGeom prst="rect">
            <a:avLst/>
          </a:prstGeom>
        </p:spPr>
      </p:pic>
      <p:sp>
        <p:nvSpPr>
          <p:cNvPr id="13" name="Google Shape;615;p37">
            <a:extLst>
              <a:ext uri="{FF2B5EF4-FFF2-40B4-BE49-F238E27FC236}">
                <a16:creationId xmlns:a16="http://schemas.microsoft.com/office/drawing/2014/main" id="{864DD134-72AD-4691-8A23-D45A520BB072}"/>
              </a:ext>
            </a:extLst>
          </p:cNvPr>
          <p:cNvSpPr txBox="1">
            <a:spLocks/>
          </p:cNvSpPr>
          <p:nvPr/>
        </p:nvSpPr>
        <p:spPr>
          <a:xfrm>
            <a:off x="5750718" y="2046198"/>
            <a:ext cx="1625690" cy="39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 algn="ctr">
              <a:buFont typeface="Raleway Thin"/>
              <a:buNone/>
            </a:pPr>
            <a:r>
              <a:rPr lang="en-US" sz="2000"/>
              <a:t>Testing</a:t>
            </a:r>
          </a:p>
        </p:txBody>
      </p:sp>
      <p:sp>
        <p:nvSpPr>
          <p:cNvPr id="14" name="Google Shape;615;p37">
            <a:extLst>
              <a:ext uri="{FF2B5EF4-FFF2-40B4-BE49-F238E27FC236}">
                <a16:creationId xmlns:a16="http://schemas.microsoft.com/office/drawing/2014/main" id="{0992F7E6-FF4D-469E-BDBB-F885D40F0185}"/>
              </a:ext>
            </a:extLst>
          </p:cNvPr>
          <p:cNvSpPr txBox="1">
            <a:spLocks/>
          </p:cNvSpPr>
          <p:nvPr/>
        </p:nvSpPr>
        <p:spPr>
          <a:xfrm>
            <a:off x="1938337" y="3813782"/>
            <a:ext cx="1625690" cy="39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 algn="ctr">
              <a:buFont typeface="Raleway Thin"/>
              <a:buNone/>
            </a:pPr>
            <a:r>
              <a:rPr lang="en-US" sz="2000"/>
              <a:t>Training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867137"/>
            <a:ext cx="8064000" cy="391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/>
              <a:t>The code gets divided in two sections: Training and Testing. </a:t>
            </a:r>
          </a:p>
          <a:p>
            <a:pPr marL="0" lvl="0" indent="0" algn="l" rtl="0">
              <a:buNone/>
            </a:pPr>
            <a:r>
              <a:rPr lang="en-US"/>
              <a:t>The images from the training set are loaded into a single image datastore.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A loop for each image is designed in order to: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1. Convert the image to grayscale;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2. Detect the SURF features (using the MATLAB function “detectSURFFeatures”);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3. Extract the features (descriptors) using the function “extractFeatures”. In this case they are 	    represented as a vector of 64 columns and N rows;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4. Stack vertically the descriptors of each image in a single matrix.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963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867137"/>
            <a:ext cx="8064000" cy="210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/>
              <a:t>The autoencoder has been built using the MATLAB function “layerGraph”. </a:t>
            </a:r>
          </a:p>
          <a:p>
            <a:pPr marL="0" lvl="0" indent="0" algn="l" rtl="0">
              <a:buNone/>
            </a:pPr>
            <a:endParaRPr lang="en-US"/>
          </a:p>
          <a:p>
            <a:pPr marL="0" lvl="0" indent="0" algn="l" rtl="0">
              <a:buNone/>
            </a:pPr>
            <a:r>
              <a:rPr lang="en-US"/>
              <a:t>We chose the following three-layer structure:</a:t>
            </a:r>
          </a:p>
          <a:p>
            <a:pPr marL="0" lvl="0" indent="0" algn="l" rtl="0">
              <a:lnSpc>
                <a:spcPct val="150000"/>
              </a:lnSpc>
              <a:buNone/>
            </a:pPr>
            <a:endParaRPr lang="en-US"/>
          </a:p>
          <a:p>
            <a:pPr marL="171450" indent="-171450">
              <a:lnSpc>
                <a:spcPct val="150000"/>
              </a:lnSpc>
            </a:pPr>
            <a:r>
              <a:rPr lang="en-US"/>
              <a:t>an input layer that receives features of dimension 64 (using “featureInputLayer(64)”);</a:t>
            </a:r>
          </a:p>
          <a:p>
            <a:pPr marL="171450" indent="-171450">
              <a:lnSpc>
                <a:spcPct val="150000"/>
              </a:lnSpc>
            </a:pPr>
            <a:r>
              <a:rPr lang="en-US"/>
              <a:t> two fully connected layers of dimension 6 and 64 (using “fullyConnectedLayer(6)” and “fullyConnectedLayer(64)”), the second one having dimension 64 as will work as output layer;</a:t>
            </a:r>
          </a:p>
          <a:p>
            <a:pPr marL="171450" indent="-171450">
              <a:lnSpc>
                <a:spcPct val="150000"/>
              </a:lnSpc>
            </a:pPr>
            <a:r>
              <a:rPr lang="en-US"/>
              <a:t> a regression layer that will predict the reconstructed values (using “regressionLayer”).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A82BB5-4DDD-424C-96C9-28A6A049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68" y="3015362"/>
            <a:ext cx="1958364" cy="1716494"/>
          </a:xfrm>
          <a:prstGeom prst="rect">
            <a:avLst/>
          </a:prstGeom>
        </p:spPr>
      </p:pic>
      <p:sp>
        <p:nvSpPr>
          <p:cNvPr id="8" name="Google Shape;592;p35">
            <a:extLst>
              <a:ext uri="{FF2B5EF4-FFF2-40B4-BE49-F238E27FC236}">
                <a16:creationId xmlns:a16="http://schemas.microsoft.com/office/drawing/2014/main" id="{12EAE6B2-CCC6-4052-A39F-20620BD73F1F}"/>
              </a:ext>
            </a:extLst>
          </p:cNvPr>
          <p:cNvSpPr txBox="1">
            <a:spLocks/>
          </p:cNvSpPr>
          <p:nvPr/>
        </p:nvSpPr>
        <p:spPr>
          <a:xfrm>
            <a:off x="3705617" y="3664743"/>
            <a:ext cx="3652445" cy="9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buFont typeface="Raleway Thin"/>
              <a:buNone/>
            </a:pPr>
            <a:r>
              <a:rPr lang="en-US"/>
              <a:t>ADAM (Adaptive Moment Estimation) optimizer</a:t>
            </a:r>
          </a:p>
          <a:p>
            <a:pPr marL="0" indent="0">
              <a:buFont typeface="Raleway Thin"/>
              <a:buNone/>
            </a:pPr>
            <a:r>
              <a:rPr lang="en-US"/>
              <a:t>2 Epochs</a:t>
            </a:r>
          </a:p>
        </p:txBody>
      </p:sp>
    </p:spTree>
    <p:extLst>
      <p:ext uri="{BB962C8B-B14F-4D97-AF65-F5344CB8AC3E}">
        <p14:creationId xmlns:p14="http://schemas.microsoft.com/office/powerpoint/2010/main" val="37934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1399188"/>
            <a:ext cx="4278743" cy="2543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0" i="0" u="none" strike="noStrike" baseline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</a:rPr>
              <a:t>MATCHINGS(imdsTiso, FEATURES(imdsTiso, autoenc));</a:t>
            </a:r>
          </a:p>
          <a:p>
            <a:pPr marL="0" lvl="0" indent="0" algn="l" rtl="0">
              <a:buNone/>
            </a:pPr>
            <a:endParaRPr lang="en-US"/>
          </a:p>
          <a:p>
            <a:pPr marL="0" lvl="0" indent="0" algn="l" rtl="0">
              <a:lnSpc>
                <a:spcPct val="150000"/>
              </a:lnSpc>
              <a:buNone/>
            </a:pPr>
            <a:r>
              <a:rPr lang="en-US"/>
              <a:t>The function </a:t>
            </a:r>
            <a:r>
              <a:rPr lang="en-US" b="1"/>
              <a:t>FEATURES</a:t>
            </a:r>
            <a:r>
              <a:rPr lang="en-US"/>
              <a:t> extracts the features from the test dataset and saves the keypoints in a .txt file while the descriptors are fed into the function </a:t>
            </a:r>
            <a:r>
              <a:rPr lang="en-US" b="1"/>
              <a:t>MATCHINGS</a:t>
            </a:r>
            <a:r>
              <a:rPr lang="en-US"/>
              <a:t>, which calculates the matchings between each couple of images and saves them in another .txt file.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41BA9A-4E89-4F29-87FC-239E0EF5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435" y="64293"/>
            <a:ext cx="2493818" cy="5014913"/>
          </a:xfrm>
          <a:prstGeom prst="rect">
            <a:avLst/>
          </a:prstGeom>
        </p:spPr>
      </p:pic>
      <p:sp>
        <p:nvSpPr>
          <p:cNvPr id="6" name="Google Shape;592;p35">
            <a:extLst>
              <a:ext uri="{FF2B5EF4-FFF2-40B4-BE49-F238E27FC236}">
                <a16:creationId xmlns:a16="http://schemas.microsoft.com/office/drawing/2014/main" id="{B8412C6C-C5A1-4E81-9362-AB9FA96BA74E}"/>
              </a:ext>
            </a:extLst>
          </p:cNvPr>
          <p:cNvSpPr txBox="1">
            <a:spLocks/>
          </p:cNvSpPr>
          <p:nvPr/>
        </p:nvSpPr>
        <p:spPr>
          <a:xfrm rot="16200000">
            <a:off x="7243952" y="2850197"/>
            <a:ext cx="1718622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lnSpc>
                <a:spcPct val="150000"/>
              </a:lnSpc>
              <a:buFont typeface="Raleway Thin"/>
              <a:buNone/>
            </a:pPr>
            <a:r>
              <a:rPr lang="en-US"/>
              <a:t>Without autoencoder</a:t>
            </a:r>
          </a:p>
        </p:txBody>
      </p:sp>
      <p:sp>
        <p:nvSpPr>
          <p:cNvPr id="7" name="Google Shape;592;p35">
            <a:extLst>
              <a:ext uri="{FF2B5EF4-FFF2-40B4-BE49-F238E27FC236}">
                <a16:creationId xmlns:a16="http://schemas.microsoft.com/office/drawing/2014/main" id="{13B5B2FF-2DE2-4C88-BE43-039F0B2CA605}"/>
              </a:ext>
            </a:extLst>
          </p:cNvPr>
          <p:cNvSpPr txBox="1">
            <a:spLocks/>
          </p:cNvSpPr>
          <p:nvPr/>
        </p:nvSpPr>
        <p:spPr>
          <a:xfrm rot="16200000">
            <a:off x="4358724" y="2717990"/>
            <a:ext cx="1718622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lnSpc>
                <a:spcPct val="150000"/>
              </a:lnSpc>
              <a:buFont typeface="Raleway Thin"/>
              <a:buNone/>
            </a:pPr>
            <a:r>
              <a:rPr lang="en-US"/>
              <a:t>With autoencoder</a:t>
            </a:r>
          </a:p>
        </p:txBody>
      </p:sp>
    </p:spTree>
    <p:extLst>
      <p:ext uri="{BB962C8B-B14F-4D97-AF65-F5344CB8AC3E}">
        <p14:creationId xmlns:p14="http://schemas.microsoft.com/office/powerpoint/2010/main" val="308013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COLMAP RESULTS</a:t>
            </a:r>
            <a:endParaRPr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5AA68034-3AF1-4AB0-953E-F84585AB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59" y="1487713"/>
            <a:ext cx="6148998" cy="2500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COLMAP RESULTS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D31EF9-A69F-43BD-9C87-08B4DE9E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43" y="1273028"/>
            <a:ext cx="6183086" cy="31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3866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Teasers for High School by Slidesgo">
  <a:themeElements>
    <a:clrScheme name="Simple Light">
      <a:dk1>
        <a:srgbClr val="FFFFFF"/>
      </a:dk1>
      <a:lt1>
        <a:srgbClr val="00003E"/>
      </a:lt1>
      <a:dk2>
        <a:srgbClr val="00003E"/>
      </a:dk2>
      <a:lt2>
        <a:srgbClr val="FFFFFF"/>
      </a:lt2>
      <a:accent1>
        <a:srgbClr val="FF0279"/>
      </a:accent1>
      <a:accent2>
        <a:srgbClr val="03D6F9"/>
      </a:accent2>
      <a:accent3>
        <a:srgbClr val="C36EFF"/>
      </a:accent3>
      <a:accent4>
        <a:srgbClr val="FF0279"/>
      </a:accent4>
      <a:accent5>
        <a:srgbClr val="03D6F9"/>
      </a:accent5>
      <a:accent6>
        <a:srgbClr val="C36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675</Words>
  <Application>Microsoft Office PowerPoint</Application>
  <PresentationFormat>Presentazione su schermo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Courier New</vt:lpstr>
      <vt:lpstr>Ubuntu</vt:lpstr>
      <vt:lpstr>Raleway Thin</vt:lpstr>
      <vt:lpstr>Righteous</vt:lpstr>
      <vt:lpstr>Raleway</vt:lpstr>
      <vt:lpstr>Arial</vt:lpstr>
      <vt:lpstr>Brain Teasers for High School by Slidesgo</vt:lpstr>
      <vt:lpstr>Compression strategy using autoencoders &amp; SfM reconstruction Project B.2</vt:lpstr>
      <vt:lpstr>CONTENTS</vt:lpstr>
      <vt:lpstr>OBJECTIVE:</vt:lpstr>
      <vt:lpstr>Data</vt:lpstr>
      <vt:lpstr>TRAINING</vt:lpstr>
      <vt:lpstr>AUTOENCODER</vt:lpstr>
      <vt:lpstr>TESTING</vt:lpstr>
      <vt:lpstr>COLMAP RESULTS</vt:lpstr>
      <vt:lpstr>COLMAP RESULTS</vt:lpstr>
      <vt:lpstr>SOME STATS</vt:lpstr>
      <vt:lpstr>SOME STATS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 strategy using autoencoders &amp; SfM reconstruction Project B.2</dc:title>
  <cp:lastModifiedBy>Alberto De Toni</cp:lastModifiedBy>
  <cp:revision>11</cp:revision>
  <dcterms:modified xsi:type="dcterms:W3CDTF">2021-02-04T17:06:14Z</dcterms:modified>
</cp:coreProperties>
</file>